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Playfair Display"/>
      <p:regular r:id="rId23"/>
      <p:bold r:id="rId24"/>
      <p:italic r:id="rId25"/>
      <p:boldItalic r:id="rId26"/>
    </p:embeddedFont>
    <p:embeddedFont>
      <p:font typeface="Amatic SC"/>
      <p:regular r:id="rId27"/>
      <p:bold r:id="rId28"/>
    </p:embeddedFont>
    <p:embeddedFont>
      <p:font typeface="EB Garamond"/>
      <p:regular r:id="rId29"/>
      <p:bold r:id="rId30"/>
      <p:italic r:id="rId31"/>
      <p:boldItalic r:id="rId32"/>
    </p:embeddedFont>
    <p:embeddedFont>
      <p:font typeface="Average"/>
      <p:regular r:id="rId33"/>
    </p:embeddedFont>
    <p:embeddedFont>
      <p:font typeface="Oswald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layfairDisplay-bold.fntdata"/><Relationship Id="rId23" Type="http://schemas.openxmlformats.org/officeDocument/2006/relationships/font" Target="fonts/PlayfairDis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boldItalic.fntdata"/><Relationship Id="rId25" Type="http://schemas.openxmlformats.org/officeDocument/2006/relationships/font" Target="fonts/PlayfairDisplay-italic.fntdata"/><Relationship Id="rId28" Type="http://schemas.openxmlformats.org/officeDocument/2006/relationships/font" Target="fonts/AmaticSC-bold.fntdata"/><Relationship Id="rId27" Type="http://schemas.openxmlformats.org/officeDocument/2006/relationships/font" Target="fonts/AmaticSC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EBGaramon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BGaramond-italic.fntdata"/><Relationship Id="rId30" Type="http://schemas.openxmlformats.org/officeDocument/2006/relationships/font" Target="fonts/EBGaramond-bold.fntdata"/><Relationship Id="rId11" Type="http://schemas.openxmlformats.org/officeDocument/2006/relationships/slide" Target="slides/slide6.xml"/><Relationship Id="rId33" Type="http://schemas.openxmlformats.org/officeDocument/2006/relationships/font" Target="fonts/Average-regular.fntdata"/><Relationship Id="rId10" Type="http://schemas.openxmlformats.org/officeDocument/2006/relationships/slide" Target="slides/slide5.xml"/><Relationship Id="rId32" Type="http://schemas.openxmlformats.org/officeDocument/2006/relationships/font" Target="fonts/EBGaramond-boldItalic.fntdata"/><Relationship Id="rId13" Type="http://schemas.openxmlformats.org/officeDocument/2006/relationships/slide" Target="slides/slide8.xml"/><Relationship Id="rId35" Type="http://schemas.openxmlformats.org/officeDocument/2006/relationships/font" Target="fonts/Oswald-bold.fntdata"/><Relationship Id="rId12" Type="http://schemas.openxmlformats.org/officeDocument/2006/relationships/slide" Target="slides/slide7.xml"/><Relationship Id="rId34" Type="http://schemas.openxmlformats.org/officeDocument/2006/relationships/font" Target="fonts/Oswald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2af1afd1c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2af1afd1c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f2af1afd1c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f2af1afd1c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2af1afd1c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f2af1afd1c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f2af1afd1c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f2af1afd1c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2af1afd1c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2af1afd1c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f2af1afd1c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f2af1afd1c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2af1afd1c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f2af1afd1c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2af1afd1c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2af1afd1c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f2af1afd1c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f2af1afd1c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2af1afd1c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2af1afd1c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f2af1afd1c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f2af1afd1c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f2af1afd1c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f2af1afd1c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f2af1afd1c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f2af1afd1c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2af1afd1c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2af1afd1c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2af1afd1c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2af1afd1c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2af1afd1c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2af1afd1c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247375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600">
                <a:latin typeface="Trebuchet MS"/>
                <a:ea typeface="Trebuchet MS"/>
                <a:cs typeface="Trebuchet MS"/>
                <a:sym typeface="Trebuchet MS"/>
              </a:rPr>
              <a:t>MALIGNANT COMMENTS CLASSIFICATION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2079750"/>
            <a:ext cx="7801500" cy="9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GB" sz="2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USING NATURAL LANGUAGE PROCESSING</a:t>
            </a:r>
            <a:endParaRPr sz="20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6580075" y="3254875"/>
            <a:ext cx="2521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F4CCCC"/>
                </a:solidFill>
                <a:latin typeface="Amatic SC"/>
                <a:ea typeface="Amatic SC"/>
                <a:cs typeface="Amatic SC"/>
                <a:sym typeface="Amatic SC"/>
              </a:rPr>
              <a:t>Project By -</a:t>
            </a:r>
            <a:endParaRPr sz="1600">
              <a:solidFill>
                <a:srgbClr val="F4CCCC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4CCCC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F4CCCC"/>
                </a:solidFill>
                <a:latin typeface="Amatic SC"/>
                <a:ea typeface="Amatic SC"/>
                <a:cs typeface="Amatic SC"/>
                <a:sym typeface="Amatic SC"/>
              </a:rPr>
              <a:t>Shivani Angadi </a:t>
            </a:r>
            <a:endParaRPr sz="2600">
              <a:solidFill>
                <a:srgbClr val="F4CCCC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4CCCC"/>
                </a:solidFill>
                <a:latin typeface="Amatic SC"/>
                <a:ea typeface="Amatic SC"/>
                <a:cs typeface="Amatic SC"/>
                <a:sym typeface="Amatic SC"/>
              </a:rPr>
              <a:t>(Internship 14)</a:t>
            </a:r>
            <a:endParaRPr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800" y="3152350"/>
            <a:ext cx="4665585" cy="177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60275"/>
            <a:ext cx="8520600" cy="8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244">
                <a:latin typeface="EB Garamond"/>
                <a:ea typeface="EB Garamond"/>
                <a:cs typeface="EB Garamond"/>
                <a:sym typeface="EB Garamond"/>
              </a:rPr>
              <a:t>Data Distribution of Target Variables</a:t>
            </a:r>
            <a:endParaRPr b="1" sz="4244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09075"/>
            <a:ext cx="2921650" cy="3192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7800" y="1609075"/>
            <a:ext cx="2880075" cy="319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8325" y="1609075"/>
            <a:ext cx="2832950" cy="319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25" y="1106750"/>
            <a:ext cx="3042200" cy="351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9675" y="1106750"/>
            <a:ext cx="2855525" cy="351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8250" y="1106750"/>
            <a:ext cx="2855525" cy="35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0"/>
            <a:ext cx="8520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244">
                <a:latin typeface="EB Garamond"/>
                <a:ea typeface="EB Garamond"/>
                <a:cs typeface="EB Garamond"/>
                <a:sym typeface="EB Garamond"/>
              </a:rPr>
              <a:t>Representation of Most Occuring Words in different Target Variables</a:t>
            </a:r>
            <a:endParaRPr b="1" sz="4244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4"/>
          <p:cNvSpPr txBox="1"/>
          <p:nvPr/>
        </p:nvSpPr>
        <p:spPr>
          <a:xfrm>
            <a:off x="1145200" y="1482663"/>
            <a:ext cx="218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D966"/>
                </a:solidFill>
                <a:latin typeface="Comic Sans MS"/>
                <a:ea typeface="Comic Sans MS"/>
                <a:cs typeface="Comic Sans MS"/>
                <a:sym typeface="Comic Sans MS"/>
              </a:rPr>
              <a:t>Malignant</a:t>
            </a:r>
            <a:endParaRPr b="1" sz="1800">
              <a:solidFill>
                <a:srgbClr val="FFD96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8" name="Google Shape;128;p24"/>
          <p:cNvSpPr txBox="1"/>
          <p:nvPr/>
        </p:nvSpPr>
        <p:spPr>
          <a:xfrm>
            <a:off x="5726175" y="1492713"/>
            <a:ext cx="228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D966"/>
                </a:solidFill>
                <a:latin typeface="Comic Sans MS"/>
                <a:ea typeface="Comic Sans MS"/>
                <a:cs typeface="Comic Sans MS"/>
                <a:sym typeface="Comic Sans MS"/>
              </a:rPr>
              <a:t>Highly Malignant</a:t>
            </a:r>
            <a:endParaRPr b="1" sz="1800">
              <a:solidFill>
                <a:srgbClr val="FFD96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10925"/>
            <a:ext cx="4303710" cy="288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8510" y="2131025"/>
            <a:ext cx="4231913" cy="286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361650"/>
            <a:ext cx="24108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44">
                <a:solidFill>
                  <a:srgbClr val="FFD966"/>
                </a:solidFill>
                <a:latin typeface="Comic Sans MS"/>
                <a:ea typeface="Comic Sans MS"/>
                <a:cs typeface="Comic Sans MS"/>
                <a:sym typeface="Comic Sans MS"/>
              </a:rPr>
              <a:t>Loathe</a:t>
            </a:r>
            <a:endParaRPr sz="3444"/>
          </a:p>
        </p:txBody>
      </p:sp>
      <p:sp>
        <p:nvSpPr>
          <p:cNvPr id="136" name="Google Shape;136;p25"/>
          <p:cNvSpPr txBox="1"/>
          <p:nvPr/>
        </p:nvSpPr>
        <p:spPr>
          <a:xfrm>
            <a:off x="6117950" y="371700"/>
            <a:ext cx="21999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22">
                <a:solidFill>
                  <a:srgbClr val="FFD966"/>
                </a:solidFill>
                <a:latin typeface="Comic Sans MS"/>
                <a:ea typeface="Comic Sans MS"/>
                <a:cs typeface="Comic Sans MS"/>
                <a:sym typeface="Comic Sans MS"/>
              </a:rPr>
              <a:t>Rude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350" y="1105050"/>
            <a:ext cx="4177374" cy="341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4225" y="1105050"/>
            <a:ext cx="4177376" cy="341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1221575" y="408425"/>
            <a:ext cx="20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44">
                <a:solidFill>
                  <a:srgbClr val="FFD966"/>
                </a:solidFill>
                <a:latin typeface="Comic Sans MS"/>
                <a:ea typeface="Comic Sans MS"/>
                <a:cs typeface="Comic Sans MS"/>
                <a:sym typeface="Comic Sans MS"/>
              </a:rPr>
              <a:t>Abuse</a:t>
            </a:r>
            <a:endParaRPr/>
          </a:p>
        </p:txBody>
      </p:sp>
      <p:sp>
        <p:nvSpPr>
          <p:cNvPr id="144" name="Google Shape;144;p26"/>
          <p:cNvSpPr txBox="1"/>
          <p:nvPr/>
        </p:nvSpPr>
        <p:spPr>
          <a:xfrm>
            <a:off x="5746400" y="408425"/>
            <a:ext cx="22203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44">
                <a:solidFill>
                  <a:srgbClr val="FFD96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Threat</a:t>
            </a:r>
            <a:endParaRPr sz="1944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425" y="1093900"/>
            <a:ext cx="4187499" cy="385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1500" y="1093900"/>
            <a:ext cx="4290126" cy="385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0"/>
            <a:ext cx="8520600" cy="14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244">
                <a:latin typeface="EB Garamond"/>
                <a:ea typeface="EB Garamond"/>
                <a:cs typeface="EB Garamond"/>
                <a:sym typeface="EB Garamond"/>
              </a:rPr>
              <a:t>Combined Distribution of Target Variables</a:t>
            </a:r>
            <a:endParaRPr b="1" sz="4244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7400" y="1508600"/>
            <a:ext cx="6229191" cy="33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311700" y="60275"/>
            <a:ext cx="8520600" cy="9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244">
                <a:latin typeface="EB Garamond"/>
                <a:ea typeface="EB Garamond"/>
                <a:cs typeface="EB Garamond"/>
                <a:sym typeface="EB Garamond"/>
              </a:rPr>
              <a:t>Accuracy of Best Model</a:t>
            </a:r>
            <a:endParaRPr b="1" sz="2844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44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025" y="1017875"/>
            <a:ext cx="4872275" cy="380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8"/>
          <p:cNvSpPr txBox="1"/>
          <p:nvPr/>
        </p:nvSpPr>
        <p:spPr>
          <a:xfrm>
            <a:off x="401825" y="2110050"/>
            <a:ext cx="3144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EAD1DC"/>
                </a:solidFill>
                <a:latin typeface="Comic Sans MS"/>
                <a:ea typeface="Comic Sans MS"/>
                <a:cs typeface="Comic Sans MS"/>
                <a:sym typeface="Comic Sans MS"/>
              </a:rPr>
              <a:t>Random Forest Classifier</a:t>
            </a:r>
            <a:endParaRPr b="1" sz="2400">
              <a:solidFill>
                <a:srgbClr val="EAD1DC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title"/>
          </p:nvPr>
        </p:nvSpPr>
        <p:spPr>
          <a:xfrm>
            <a:off x="311700" y="1572900"/>
            <a:ext cx="8520600" cy="19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800">
                <a:solidFill>
                  <a:srgbClr val="CFE2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You..!</a:t>
            </a:r>
            <a:endParaRPr sz="2700">
              <a:solidFill>
                <a:srgbClr val="CFE2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650" y="152400"/>
            <a:ext cx="7216775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650" y="445475"/>
            <a:ext cx="7420700" cy="425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135950"/>
            <a:ext cx="85206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00">
                <a:latin typeface="EB Garamond"/>
                <a:ea typeface="EB Garamond"/>
                <a:cs typeface="EB Garamond"/>
                <a:sym typeface="EB Garamond"/>
              </a:rPr>
              <a:t>Project Description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346150"/>
            <a:ext cx="8520600" cy="3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●"/>
            </a:pPr>
            <a:r>
              <a:rPr lang="en-GB">
                <a:solidFill>
                  <a:srgbClr val="FFFFFF"/>
                </a:solidFill>
              </a:rPr>
              <a:t>Expression of opinions has become trouble-free across the </a:t>
            </a:r>
            <a:r>
              <a:rPr lang="en-GB">
                <a:solidFill>
                  <a:srgbClr val="FFFFFF"/>
                </a:solidFill>
              </a:rPr>
              <a:t>internet</a:t>
            </a:r>
            <a:r>
              <a:rPr lang="en-GB">
                <a:solidFill>
                  <a:srgbClr val="FFFFFF"/>
                </a:solidFill>
              </a:rPr>
              <a:t> because of escalation of social media platforms which has also resulted in creating hate all around making these platforms undesirable for the users.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●"/>
            </a:pPr>
            <a:r>
              <a:rPr lang="en-GB">
                <a:solidFill>
                  <a:srgbClr val="FFFFFF"/>
                </a:solidFill>
              </a:rPr>
              <a:t>Since </a:t>
            </a:r>
            <a:r>
              <a:rPr lang="en-GB">
                <a:solidFill>
                  <a:srgbClr val="FFFFFF"/>
                </a:solidFill>
              </a:rPr>
              <a:t>spreading</a:t>
            </a:r>
            <a:r>
              <a:rPr lang="en-GB">
                <a:solidFill>
                  <a:srgbClr val="FFFFFF"/>
                </a:solidFill>
              </a:rPr>
              <a:t> negativity over the internet is one of the major concerns of today, models lack in detecting hatred online.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●"/>
            </a:pPr>
            <a:r>
              <a:rPr lang="en-GB">
                <a:solidFill>
                  <a:srgbClr val="FFFFFF"/>
                </a:solidFill>
              </a:rPr>
              <a:t>Online hate can to severely dangerous and harmful to one’s life as it contains various content of abuse, bully, threat, etc.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●"/>
            </a:pPr>
            <a:r>
              <a:rPr lang="en-GB">
                <a:solidFill>
                  <a:srgbClr val="FFFFFF"/>
                </a:solidFill>
              </a:rPr>
              <a:t>Social Media has become very prone to such toxic human behaviours.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803675"/>
            <a:ext cx="8520600" cy="41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Data set is received in the form of two files i.e. train data and test data.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Train data set comprises of </a:t>
            </a:r>
            <a:r>
              <a:rPr lang="en-GB" sz="1500">
                <a:solidFill>
                  <a:schemeClr val="dk1"/>
                </a:solidFill>
              </a:rPr>
              <a:t>159571 rows and 8 columns comprising of 6 target variables containing different types of malignant data.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Test data has 153164 rows and 2 columns.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The training is performed on the train data set and then the best trained model is used for the detection of malignant content in the test data set.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700" y="602750"/>
            <a:ext cx="8046775" cy="410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60275"/>
            <a:ext cx="8520600" cy="9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00">
                <a:latin typeface="EB Garamond"/>
                <a:ea typeface="EB Garamond"/>
                <a:cs typeface="EB Garamond"/>
                <a:sym typeface="EB Garamond"/>
              </a:rPr>
              <a:t>Business Goal</a:t>
            </a:r>
            <a:endParaRPr b="1" sz="38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386325"/>
            <a:ext cx="8520600" cy="3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The business goal is to build a paradigm of online hate and abusive comment classifier that can be used to separate out the threat and abusive comments from the texts 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Malignant comment classifier model will act as a big help for the the social media platforms to control and restrict the negativity, cyberbully and hatred spreading across the internet.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Hence, this will become a big act for us to spread positively and good vibes all around on the internet making the customers feel  inviting to social media platforms.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513" y="884050"/>
            <a:ext cx="8117075" cy="41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1707800" y="60275"/>
            <a:ext cx="57765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NLP Architecture</a:t>
            </a:r>
            <a:endParaRPr b="1" sz="30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120550"/>
            <a:ext cx="8520600" cy="8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244">
                <a:latin typeface="EB Garamond"/>
                <a:ea typeface="EB Garamond"/>
                <a:cs typeface="EB Garamond"/>
                <a:sym typeface="EB Garamond"/>
              </a:rPr>
              <a:t>Research and Solution</a:t>
            </a:r>
            <a:endParaRPr b="1" sz="4244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9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Researching</a:t>
            </a:r>
            <a:r>
              <a:rPr lang="en-GB" sz="1500">
                <a:solidFill>
                  <a:schemeClr val="dk1"/>
                </a:solidFill>
              </a:rPr>
              <a:t> on the domain knowledge of the subject, reached to the solution of first performing feature engineering and pre-processing the redundancy of raw data which makes it suitable for training purpose.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After getting rid of the unwanted text, all the text language were converted to vectors using TF-IDF which will act as an input to different ML </a:t>
            </a:r>
            <a:r>
              <a:rPr lang="en-GB" sz="1500">
                <a:solidFill>
                  <a:schemeClr val="dk1"/>
                </a:solidFill>
              </a:rPr>
              <a:t>algorithms</a:t>
            </a:r>
            <a:r>
              <a:rPr lang="en-GB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Since we have 6 different target variables, these target variables are treated as one label using “OneVsRest” function which can be further passed as an output to the ML model.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Once all these steps are done, various ML </a:t>
            </a:r>
            <a:r>
              <a:rPr lang="en-GB" sz="1500">
                <a:solidFill>
                  <a:schemeClr val="dk1"/>
                </a:solidFill>
              </a:rPr>
              <a:t>algorithms are trained on the data.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